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12"/>
  </p:notesMasterIdLst>
  <p:sldIdLst>
    <p:sldId id="432" r:id="rId2"/>
    <p:sldId id="421" r:id="rId3"/>
    <p:sldId id="431" r:id="rId4"/>
    <p:sldId id="422" r:id="rId5"/>
    <p:sldId id="423" r:id="rId6"/>
    <p:sldId id="424" r:id="rId7"/>
    <p:sldId id="426" r:id="rId8"/>
    <p:sldId id="427" r:id="rId9"/>
    <p:sldId id="430" r:id="rId10"/>
    <p:sldId id="429"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98" autoAdjust="0"/>
    <p:restoredTop sz="74392" autoAdjust="0"/>
  </p:normalViewPr>
  <p:slideViewPr>
    <p:cSldViewPr snapToGrid="0" snapToObjects="1">
      <p:cViewPr varScale="1">
        <p:scale>
          <a:sx n="54" d="100"/>
          <a:sy n="54" d="100"/>
        </p:scale>
        <p:origin x="858" y="36"/>
      </p:cViewPr>
      <p:guideLst>
        <p:guide orient="horz" pos="3248"/>
        <p:guide/>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a:p>
        </p:txBody>
      </p:sp>
    </p:spTree>
    <p:extLst>
      <p:ext uri="{BB962C8B-B14F-4D97-AF65-F5344CB8AC3E}">
        <p14:creationId xmlns:p14="http://schemas.microsoft.com/office/powerpoint/2010/main"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ZA" dirty="0" smtClean="0"/>
              <a:t>Explain</a:t>
            </a:r>
            <a:r>
              <a:rPr lang="en-ZA" baseline="0" dirty="0" smtClean="0"/>
              <a:t> that s</a:t>
            </a:r>
            <a:r>
              <a:rPr lang="en-ZA" dirty="0" smtClean="0"/>
              <a:t>ince TB regained its alarming profile as the world’s leading infectious killer, and was declared a global emergency by the World Health Organization, there have been renewed and concentrated efforts for its control</a:t>
            </a:r>
          </a:p>
          <a:p>
            <a:pPr marL="170164" indent="-170164">
              <a:buFont typeface="Arial" panose="020B0604020202020204" pitchFamily="34" charset="0"/>
              <a:buChar char="•"/>
            </a:pPr>
            <a:r>
              <a:rPr lang="en-ZA" sz="1200" kern="1200" dirty="0" smtClean="0">
                <a:solidFill>
                  <a:schemeClr val="tx1"/>
                </a:solidFill>
                <a:latin typeface="+mn-lt"/>
                <a:ea typeface="+mn-ea"/>
                <a:cs typeface="+mn-cs"/>
              </a:rPr>
              <a:t>Key vulnerable groups most affected by TB  include people living in poverty, ethnic minorities, women, children, people living with HIV, prisoners, homeless persons, migrants, refugees and internally displaced persons. Members of these groups are more likely to be exposed to conditions that are conducive to TB development and less likely to have the information, power and resources necessary to ensure their health</a:t>
            </a:r>
          </a:p>
          <a:p>
            <a:pPr marL="170164" indent="-170164">
              <a:buFont typeface="Arial" panose="020B0604020202020204" pitchFamily="34" charset="0"/>
              <a:buChar char="•"/>
            </a:pPr>
            <a:r>
              <a:rPr lang="en-ZA" sz="1200" i="1" kern="1200" dirty="0" smtClean="0">
                <a:solidFill>
                  <a:schemeClr val="tx1"/>
                </a:solidFill>
                <a:latin typeface="+mn-lt"/>
                <a:ea typeface="+mn-ea"/>
                <a:cs typeface="+mn-cs"/>
              </a:rPr>
              <a:t>Review slide content</a:t>
            </a:r>
            <a:endParaRPr lang="en-ZA" i="1" dirty="0" smtClean="0"/>
          </a:p>
        </p:txBody>
      </p:sp>
      <p:sp>
        <p:nvSpPr>
          <p:cNvPr id="4" name="Slide Number Placeholder 3"/>
          <p:cNvSpPr>
            <a:spLocks noGrp="1"/>
          </p:cNvSpPr>
          <p:nvPr>
            <p:ph type="sldNum" sz="quarter" idx="10"/>
          </p:nvPr>
        </p:nvSpPr>
        <p:spPr/>
        <p:txBody>
          <a:bodyPr/>
          <a:lstStyle/>
          <a:p>
            <a:fld id="{44E42EDC-FE29-46E4-BC04-8061FAEABFEE}" type="slidenum">
              <a:rPr lang="en-US" smtClean="0"/>
              <a:pPr/>
              <a:t>2</a:t>
            </a:fld>
            <a:endParaRPr lang="en-US"/>
          </a:p>
        </p:txBody>
      </p:sp>
    </p:spTree>
    <p:extLst>
      <p:ext uri="{BB962C8B-B14F-4D97-AF65-F5344CB8AC3E}">
        <p14:creationId xmlns:p14="http://schemas.microsoft.com/office/powerpoint/2010/main" val="229481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a:t>
            </a:r>
            <a:r>
              <a:rPr lang="en-ZA" baseline="0" dirty="0" smtClean="0"/>
              <a:t> that t</a:t>
            </a:r>
            <a:r>
              <a:rPr lang="en-ZA" dirty="0" smtClean="0"/>
              <a:t>raditional medical ethics focuses on the physician-patient relationship, and the preservation of autonomy and human dignity, and is very strongly individualistic in perspective</a:t>
            </a:r>
          </a:p>
          <a:p>
            <a:pPr marL="170164" indent="-170164">
              <a:buFont typeface="Arial" panose="020B0604020202020204" pitchFamily="34" charset="0"/>
              <a:buChar char="•"/>
            </a:pPr>
            <a:r>
              <a:rPr lang="en-ZA" dirty="0" smtClean="0"/>
              <a:t>Public health ethics, on the other hand, focuses on populations and the protection and promotion of health in communities</a:t>
            </a:r>
          </a:p>
          <a:p>
            <a:pPr marL="170164" indent="-170164">
              <a:buFont typeface="Arial" panose="020B0604020202020204" pitchFamily="34" charset="0"/>
              <a:buChar char="•"/>
            </a:pPr>
            <a:r>
              <a:rPr lang="en-ZA" dirty="0" smtClean="0"/>
              <a:t>Given its nature and impact, TB is indeed a serious threat to communities, which deserve protection from exposure to TB and attention to the means to curtail its spread. Simultaneously, individuals within communities, particularly those in liberal democracies, have the right to personal autonomy and privacy</a:t>
            </a:r>
          </a:p>
          <a:p>
            <a:pPr marL="173398" indent="-173398" defTabSz="924786">
              <a:buFont typeface="Arial" panose="020B0604020202020204" pitchFamily="34" charset="0"/>
              <a:buChar char="•"/>
              <a:defRPr/>
            </a:pPr>
            <a:r>
              <a:rPr lang="en-ZA" dirty="0" smtClean="0"/>
              <a:t>Achieving a balance between these seemingly conflicting goals can only result from an understanding of the underlying ethical principles</a:t>
            </a:r>
          </a:p>
          <a:p>
            <a:pPr marL="173398" indent="-173398" defTabSz="924786">
              <a:buFont typeface="Arial" panose="020B0604020202020204" pitchFamily="34" charset="0"/>
              <a:buChar char="•"/>
              <a:defRPr/>
            </a:pPr>
            <a:r>
              <a:rPr lang="en-ZA" i="1" dirty="0" smtClean="0"/>
              <a:t>Review slide</a:t>
            </a:r>
            <a:r>
              <a:rPr lang="en-ZA" i="1" baseline="0" dirty="0" smtClean="0"/>
              <a:t> content</a:t>
            </a:r>
            <a:endParaRPr lang="en-ZA" i="1" dirty="0" smtClean="0"/>
          </a:p>
          <a:p>
            <a:pPr marL="170164" indent="-170164">
              <a:buFont typeface="Arial" panose="020B0604020202020204" pitchFamily="34" charset="0"/>
              <a:buChar char="•"/>
            </a:pPr>
            <a:r>
              <a:rPr lang="en-ZA" dirty="0" smtClean="0"/>
              <a:t>Interventions such as directly observed therapy, detention and mandatory treatment entail a substantial reduction of autonomy not customarily found in clinical medicine. </a:t>
            </a:r>
          </a:p>
          <a:p>
            <a:pPr marL="170164" indent="-170164">
              <a:buFont typeface="Arial" panose="020B0604020202020204" pitchFamily="34" charset="0"/>
              <a:buChar char="•"/>
            </a:pPr>
            <a:r>
              <a:rPr lang="en-ZA" dirty="0" smtClean="0"/>
              <a:t>On a larger scale, TB is also a human rights issue, raising important questions about equity regarding who suffers the most from disease, and the global imbalance with regard to disease burden as well as reciprocal social obligation to alleviate suffering</a:t>
            </a:r>
          </a:p>
        </p:txBody>
      </p:sp>
      <p:sp>
        <p:nvSpPr>
          <p:cNvPr id="4" name="Slide Number Placeholder 3"/>
          <p:cNvSpPr>
            <a:spLocks noGrp="1"/>
          </p:cNvSpPr>
          <p:nvPr>
            <p:ph type="sldNum" sz="quarter" idx="10"/>
          </p:nvPr>
        </p:nvSpPr>
        <p:spPr/>
        <p:txBody>
          <a:bodyPr/>
          <a:lstStyle/>
          <a:p>
            <a:fld id="{44E42EDC-FE29-46E4-BC04-8061FAEABFEE}" type="slidenum">
              <a:rPr lang="en-US" smtClean="0"/>
              <a:pPr/>
              <a:t>3</a:t>
            </a:fld>
            <a:endParaRPr lang="en-US"/>
          </a:p>
        </p:txBody>
      </p:sp>
    </p:spTree>
    <p:extLst>
      <p:ext uri="{BB962C8B-B14F-4D97-AF65-F5344CB8AC3E}">
        <p14:creationId xmlns:p14="http://schemas.microsoft.com/office/powerpoint/2010/main" val="2294814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ZA" i="1" dirty="0"/>
          </a:p>
        </p:txBody>
      </p:sp>
      <p:sp>
        <p:nvSpPr>
          <p:cNvPr id="4" name="Slide Number Placeholder 3"/>
          <p:cNvSpPr>
            <a:spLocks noGrp="1"/>
          </p:cNvSpPr>
          <p:nvPr>
            <p:ph type="sldNum" sz="quarter" idx="10"/>
          </p:nvPr>
        </p:nvSpPr>
        <p:spPr/>
        <p:txBody>
          <a:bodyPr/>
          <a:lstStyle/>
          <a:p>
            <a:fld id="{44E42EDC-FE29-46E4-BC04-8061FAEABFEE}" type="slidenum">
              <a:rPr lang="en-US" smtClean="0"/>
              <a:pPr/>
              <a:t>4</a:t>
            </a:fld>
            <a:endParaRPr lang="en-US"/>
          </a:p>
        </p:txBody>
      </p:sp>
    </p:spTree>
    <p:extLst>
      <p:ext uri="{BB962C8B-B14F-4D97-AF65-F5344CB8AC3E}">
        <p14:creationId xmlns:p14="http://schemas.microsoft.com/office/powerpoint/2010/main" val="3159602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GB" dirty="0" smtClean="0"/>
              <a:t>Review course goal</a:t>
            </a:r>
          </a:p>
          <a:p>
            <a:pPr marL="170164" indent="-170164" defTabSz="907542" eaLnBrk="1" fontAlgn="auto" hangingPunct="1">
              <a:spcBef>
                <a:spcPts val="0"/>
              </a:spcBef>
              <a:spcAft>
                <a:spcPts val="0"/>
              </a:spcAft>
              <a:buFont typeface="Arial" panose="020B0604020202020204" pitchFamily="34" charset="0"/>
              <a:buChar char="•"/>
              <a:defRPr/>
            </a:pPr>
            <a:r>
              <a:rPr lang="en-GB" dirty="0" smtClean="0"/>
              <a:t>State</a:t>
            </a:r>
            <a:r>
              <a:rPr lang="en-GB" baseline="0" dirty="0" smtClean="0"/>
              <a:t> that t</a:t>
            </a:r>
            <a:r>
              <a:rPr lang="en-GB" dirty="0" smtClean="0"/>
              <a:t>he ethics guidance published</a:t>
            </a:r>
            <a:r>
              <a:rPr lang="en-GB" baseline="0" dirty="0" smtClean="0"/>
              <a:t> by </a:t>
            </a:r>
            <a:r>
              <a:rPr lang="en-GB" dirty="0" smtClean="0"/>
              <a:t>World Health Organization in 2010 to assist programmes with the application of ethics on the management </a:t>
            </a:r>
            <a:r>
              <a:rPr lang="en-GB" smtClean="0"/>
              <a:t>of TB forms </a:t>
            </a:r>
            <a:r>
              <a:rPr lang="en-GB" dirty="0" smtClean="0"/>
              <a:t>the basis of this training;</a:t>
            </a:r>
            <a:r>
              <a:rPr lang="en-GB" baseline="0" dirty="0" smtClean="0"/>
              <a:t> </a:t>
            </a:r>
            <a:r>
              <a:rPr lang="en-GB" dirty="0" smtClean="0"/>
              <a:t>some</a:t>
            </a:r>
            <a:r>
              <a:rPr lang="en-ZA" dirty="0" smtClean="0"/>
              <a:t> of the</a:t>
            </a:r>
            <a:r>
              <a:rPr lang="en-ZA" baseline="0" dirty="0" smtClean="0"/>
              <a:t> nuanced issues described in the previous slide will be discussed</a:t>
            </a:r>
          </a:p>
          <a:p>
            <a:pPr marL="170164" indent="-170164" defTabSz="907542" eaLnBrk="1" fontAlgn="auto" hangingPunct="1">
              <a:spcBef>
                <a:spcPts val="0"/>
              </a:spcBef>
              <a:spcAft>
                <a:spcPts val="0"/>
              </a:spcAft>
              <a:buFont typeface="Arial" panose="020B0604020202020204" pitchFamily="34" charset="0"/>
              <a:buChar char="•"/>
              <a:defRPr/>
            </a:pPr>
            <a:r>
              <a:rPr lang="en-ZA" baseline="0" dirty="0" smtClean="0"/>
              <a:t>It is important to note that all of the elements and guidance provided during the training course may not be present in the TB programmes that delegates support. </a:t>
            </a:r>
          </a:p>
          <a:p>
            <a:pPr marL="170164" indent="-170164" defTabSz="907542" eaLnBrk="1" fontAlgn="auto" hangingPunct="1">
              <a:spcBef>
                <a:spcPts val="0"/>
              </a:spcBef>
              <a:spcAft>
                <a:spcPts val="0"/>
              </a:spcAft>
              <a:buFont typeface="Arial" panose="020B0604020202020204" pitchFamily="34" charset="0"/>
              <a:buChar char="•"/>
              <a:defRPr/>
            </a:pPr>
            <a:r>
              <a:rPr lang="en-ZA" baseline="0" dirty="0" smtClean="0"/>
              <a:t>In addition, changing these elements may not be within their direct control</a:t>
            </a:r>
          </a:p>
          <a:p>
            <a:pPr marL="170164" indent="-170164" defTabSz="907542" eaLnBrk="1" fontAlgn="auto" hangingPunct="1">
              <a:spcBef>
                <a:spcPts val="0"/>
              </a:spcBef>
              <a:spcAft>
                <a:spcPts val="0"/>
              </a:spcAft>
              <a:buFont typeface="Arial" panose="020B0604020202020204" pitchFamily="34" charset="0"/>
              <a:buChar char="•"/>
              <a:defRPr/>
            </a:pPr>
            <a:r>
              <a:rPr lang="en-ZA" baseline="0" dirty="0" smtClean="0"/>
              <a:t>What is of importance, however, is that delegates gain a better understanding of the ethical guidance and its application with regard to the management of TB.</a:t>
            </a:r>
          </a:p>
          <a:p>
            <a:pPr marL="170164" indent="-170164" defTabSz="907542" eaLnBrk="1" fontAlgn="auto" hangingPunct="1">
              <a:spcBef>
                <a:spcPts val="0"/>
              </a:spcBef>
              <a:spcAft>
                <a:spcPts val="0"/>
              </a:spcAft>
              <a:buFont typeface="Arial" panose="020B0604020202020204" pitchFamily="34" charset="0"/>
              <a:buChar char="•"/>
              <a:defRPr/>
            </a:pPr>
            <a:r>
              <a:rPr lang="en-ZA" baseline="0" dirty="0" smtClean="0"/>
              <a:t>Delegates should, consequently, try to bear in mind the prescripts within the guidance and apply what is possible within their roles and responsibilities</a:t>
            </a:r>
            <a:endParaRPr lang="en-ZA" dirty="0"/>
          </a:p>
        </p:txBody>
      </p:sp>
      <p:sp>
        <p:nvSpPr>
          <p:cNvPr id="4" name="Slide Number Placeholder 3"/>
          <p:cNvSpPr>
            <a:spLocks noGrp="1"/>
          </p:cNvSpPr>
          <p:nvPr>
            <p:ph type="sldNum" sz="quarter" idx="10"/>
          </p:nvPr>
        </p:nvSpPr>
        <p:spPr/>
        <p:txBody>
          <a:bodyPr/>
          <a:lstStyle/>
          <a:p>
            <a:fld id="{44E42EDC-FE29-46E4-BC04-8061FAEABFEE}" type="slidenum">
              <a:rPr lang="en-US" smtClean="0"/>
              <a:pPr/>
              <a:t>5</a:t>
            </a:fld>
            <a:endParaRPr lang="en-US"/>
          </a:p>
        </p:txBody>
      </p:sp>
    </p:spTree>
    <p:extLst>
      <p:ext uri="{BB962C8B-B14F-4D97-AF65-F5344CB8AC3E}">
        <p14:creationId xmlns:p14="http://schemas.microsoft.com/office/powerpoint/2010/main" val="33272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State that learning objectives have been set so as to ensure that the</a:t>
            </a:r>
            <a:r>
              <a:rPr lang="en-ZA" baseline="0" dirty="0" smtClean="0"/>
              <a:t> course goal is achieved.</a:t>
            </a:r>
            <a:r>
              <a:rPr lang="en-ZA" dirty="0" smtClean="0"/>
              <a:t> </a:t>
            </a:r>
          </a:p>
          <a:p>
            <a:pPr marL="170164" indent="-170164">
              <a:buFont typeface="Arial" panose="020B0604020202020204" pitchFamily="34" charset="0"/>
              <a:buChar char="•"/>
            </a:pPr>
            <a:r>
              <a:rPr lang="en-ZA" i="1" dirty="0" smtClean="0"/>
              <a:t>Review slide content</a:t>
            </a:r>
            <a:endParaRPr lang="en-ZA" i="1" dirty="0"/>
          </a:p>
        </p:txBody>
      </p:sp>
      <p:sp>
        <p:nvSpPr>
          <p:cNvPr id="4" name="Slide Number Placeholder 3"/>
          <p:cNvSpPr>
            <a:spLocks noGrp="1"/>
          </p:cNvSpPr>
          <p:nvPr>
            <p:ph type="sldNum" sz="quarter" idx="10"/>
          </p:nvPr>
        </p:nvSpPr>
        <p:spPr/>
        <p:txBody>
          <a:bodyPr/>
          <a:lstStyle/>
          <a:p>
            <a:fld id="{44E42EDC-FE29-46E4-BC04-8061FAEABFEE}" type="slidenum">
              <a:rPr lang="en-US" smtClean="0"/>
              <a:pPr/>
              <a:t>6</a:t>
            </a:fld>
            <a:endParaRPr lang="en-US"/>
          </a:p>
        </p:txBody>
      </p:sp>
    </p:spTree>
    <p:extLst>
      <p:ext uri="{BB962C8B-B14F-4D97-AF65-F5344CB8AC3E}">
        <p14:creationId xmlns:p14="http://schemas.microsoft.com/office/powerpoint/2010/main" val="204512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defTabSz="907542" eaLnBrk="1" fontAlgn="auto" hangingPunct="1">
              <a:spcBef>
                <a:spcPts val="0"/>
              </a:spcBef>
              <a:spcAft>
                <a:spcPts val="0"/>
              </a:spcAft>
              <a:buFont typeface="Arial" panose="020B0604020202020204" pitchFamily="34" charset="0"/>
              <a:buChar char="•"/>
              <a:defRPr/>
            </a:pPr>
            <a:r>
              <a:rPr lang="en-ZA" dirty="0" smtClean="0"/>
              <a:t>See Activity 1 in the Facilitator Guide for guidance on how to run this activity</a:t>
            </a:r>
          </a:p>
          <a:p>
            <a:pPr marL="173398" indent="-173398" defTabSz="924786">
              <a:buFont typeface="Arial" panose="020B0604020202020204" pitchFamily="34" charset="0"/>
              <a:buChar char="•"/>
              <a:defRPr/>
            </a:pPr>
            <a:r>
              <a:rPr lang="en-ZA" dirty="0" smtClean="0"/>
              <a:t>This</a:t>
            </a:r>
            <a:r>
              <a:rPr lang="en-ZA" baseline="0" dirty="0" smtClean="0"/>
              <a:t> is a plenary discussion, which should take approximately 30 minutes total </a:t>
            </a:r>
          </a:p>
          <a:p>
            <a:pPr marL="173398" indent="-173398" defTabSz="924786">
              <a:buFont typeface="Arial" panose="020B0604020202020204" pitchFamily="34" charset="0"/>
              <a:buChar char="•"/>
              <a:defRPr/>
            </a:pPr>
            <a:r>
              <a:rPr lang="en-ZA" baseline="0" dirty="0" smtClean="0"/>
              <a:t>Introduce yourself and other faculty members</a:t>
            </a:r>
          </a:p>
          <a:p>
            <a:pPr marL="173398" indent="-173398" defTabSz="924786">
              <a:buFont typeface="Arial" panose="020B0604020202020204" pitchFamily="34" charset="0"/>
              <a:buChar char="•"/>
              <a:defRPr/>
            </a:pPr>
            <a:r>
              <a:rPr lang="en-ZA" baseline="0" dirty="0" smtClean="0"/>
              <a:t>Spend the time getting each delegate to introduce themselves focusing on the points on the slide; allow yourself a few minutes to summarise</a:t>
            </a:r>
          </a:p>
          <a:p>
            <a:pPr marL="173398" indent="-173398" defTabSz="924786">
              <a:buFont typeface="Arial" panose="020B0604020202020204" pitchFamily="34" charset="0"/>
              <a:buChar char="•"/>
              <a:defRPr/>
            </a:pPr>
            <a:endParaRPr lang="en-ZA" dirty="0" smtClean="0"/>
          </a:p>
          <a:p>
            <a:pPr marL="173398" indent="-173398" defTabSz="924786">
              <a:buFont typeface="Arial" panose="020B0604020202020204" pitchFamily="34" charset="0"/>
              <a:buChar char="•"/>
              <a:defRPr/>
            </a:pPr>
            <a:endParaRPr lang="en-ZA" dirty="0" smtClean="0"/>
          </a:p>
          <a:p>
            <a:endParaRPr lang="en-ZA" baseline="0" dirty="0" smtClean="0"/>
          </a:p>
          <a:p>
            <a:pPr marL="173398" indent="-17339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7</a:t>
            </a:fld>
            <a:endParaRPr lang="en-US"/>
          </a:p>
        </p:txBody>
      </p:sp>
    </p:spTree>
    <p:extLst>
      <p:ext uri="{BB962C8B-B14F-4D97-AF65-F5344CB8AC3E}">
        <p14:creationId xmlns:p14="http://schemas.microsoft.com/office/powerpoint/2010/main" val="3027972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ZA" dirty="0" smtClean="0"/>
              <a:t>See Activity 1b in the Facilitator Guide for guidance on how to run this activity.</a:t>
            </a:r>
          </a:p>
          <a:p>
            <a:pPr marL="170164" indent="-170164" defTabSz="907542" eaLnBrk="1" fontAlgn="auto" hangingPunct="1">
              <a:spcBef>
                <a:spcPts val="0"/>
              </a:spcBef>
              <a:spcAft>
                <a:spcPts val="0"/>
              </a:spcAft>
              <a:buFont typeface="Arial" panose="020B0604020202020204" pitchFamily="34" charset="0"/>
              <a:buChar char="•"/>
              <a:defRPr/>
            </a:pPr>
            <a:r>
              <a:rPr lang="en-ZA" dirty="0" smtClean="0"/>
              <a:t>This is  a plenary discussion, in which all delegates participate </a:t>
            </a:r>
          </a:p>
          <a:p>
            <a:pPr marL="170164" indent="-170164" defTabSz="907542" eaLnBrk="1" fontAlgn="auto" hangingPunct="1">
              <a:spcBef>
                <a:spcPts val="0"/>
              </a:spcBef>
              <a:spcAft>
                <a:spcPts val="0"/>
              </a:spcAft>
              <a:buFont typeface="Arial" panose="020B0604020202020204" pitchFamily="34" charset="0"/>
              <a:buChar char="•"/>
              <a:defRPr/>
            </a:pPr>
            <a:r>
              <a:rPr lang="en-ZA" dirty="0" smtClean="0"/>
              <a:t>Allocate 10 minutes for this activity</a:t>
            </a:r>
          </a:p>
          <a:p>
            <a:pPr marL="170164" indent="-170164">
              <a:buFont typeface="Arial" panose="020B0604020202020204" pitchFamily="34" charset="0"/>
              <a:buChar char="•"/>
            </a:pPr>
            <a:r>
              <a:rPr lang="en-ZA" dirty="0" smtClean="0"/>
              <a:t>Explain that the training course is largely activity-based; as such, it is important, before</a:t>
            </a:r>
            <a:r>
              <a:rPr lang="en-ZA" baseline="0" dirty="0" smtClean="0"/>
              <a:t> the course commences, that delegates understand and adhere to the ground rules for participating in activities, thereby contributing to the learning process for all delegates</a:t>
            </a:r>
            <a:endParaRPr lang="en-ZA" dirty="0" smtClean="0"/>
          </a:p>
        </p:txBody>
      </p:sp>
      <p:sp>
        <p:nvSpPr>
          <p:cNvPr id="4" name="Slide Number Placeholder 3"/>
          <p:cNvSpPr>
            <a:spLocks noGrp="1"/>
          </p:cNvSpPr>
          <p:nvPr>
            <p:ph type="sldNum" sz="quarter" idx="10"/>
          </p:nvPr>
        </p:nvSpPr>
        <p:spPr/>
        <p:txBody>
          <a:bodyPr/>
          <a:lstStyle/>
          <a:p>
            <a:fld id="{44E42EDC-FE29-46E4-BC04-8061FAEABFEE}" type="slidenum">
              <a:rPr lang="en-US" smtClean="0"/>
              <a:pPr/>
              <a:t>8</a:t>
            </a:fld>
            <a:endParaRPr lang="en-US"/>
          </a:p>
        </p:txBody>
      </p:sp>
    </p:spTree>
    <p:extLst>
      <p:ext uri="{BB962C8B-B14F-4D97-AF65-F5344CB8AC3E}">
        <p14:creationId xmlns:p14="http://schemas.microsoft.com/office/powerpoint/2010/main" val="2608990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See Activity</a:t>
            </a:r>
            <a:r>
              <a:rPr lang="en-US" baseline="0" dirty="0" smtClean="0"/>
              <a:t> 2 in Facilitator’s Guide on how to run this activity</a:t>
            </a:r>
          </a:p>
          <a:p>
            <a:pPr marL="171450" indent="-171450">
              <a:buFont typeface="Arial" panose="020B0604020202020204" pitchFamily="34" charset="0"/>
              <a:buChar char="•"/>
            </a:pPr>
            <a:r>
              <a:rPr lang="en-US" baseline="0" dirty="0" smtClean="0"/>
              <a:t>The entire activity should take an hour, with 5 minutes for instructions, 40 for delegates to complete the tool, and 15 for summary group discussion</a:t>
            </a:r>
          </a:p>
          <a:p>
            <a:pPr marL="171450" indent="-171450">
              <a:buFont typeface="Arial" panose="020B0604020202020204" pitchFamily="34" charset="0"/>
              <a:buChar char="•"/>
            </a:pPr>
            <a:r>
              <a:rPr lang="en-US" baseline="0" dirty="0" smtClean="0"/>
              <a:t>Emphasise that delegates may not know the answer to all the questions on the tool, and that this is fine. They should complete the tool to the best of their ability, and skip questions they cannot answer</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kern="1200" dirty="0" smtClean="0">
                <a:solidFill>
                  <a:schemeClr val="tx1"/>
                </a:solidFill>
                <a:latin typeface="+mn-lt"/>
                <a:ea typeface="+mn-ea"/>
                <a:cs typeface="+mn-cs"/>
              </a:rPr>
              <a:t>The tool</a:t>
            </a:r>
            <a:r>
              <a:rPr lang="en-ZA" sz="1200" kern="1200" baseline="0" dirty="0" smtClean="0">
                <a:solidFill>
                  <a:schemeClr val="tx1"/>
                </a:solidFill>
                <a:latin typeface="+mn-lt"/>
                <a:ea typeface="+mn-ea"/>
                <a:cs typeface="+mn-cs"/>
              </a:rPr>
              <a:t> will not be handed in to their supervisors or the TB Programme. </a:t>
            </a:r>
            <a:r>
              <a:rPr lang="en-US" baseline="0" dirty="0" smtClean="0"/>
              <a:t>The purpose of completing the tool here is to </a:t>
            </a:r>
            <a:r>
              <a:rPr lang="en-ZA" sz="1200" kern="1200" dirty="0" smtClean="0">
                <a:solidFill>
                  <a:schemeClr val="tx1"/>
                </a:solidFill>
                <a:latin typeface="+mn-lt"/>
                <a:ea typeface="+mn-ea"/>
                <a:cs typeface="+mn-cs"/>
              </a:rPr>
              <a:t>allow delegates</a:t>
            </a:r>
            <a:r>
              <a:rPr lang="en-ZA" sz="1200" kern="1200" baseline="0" dirty="0" smtClean="0">
                <a:solidFill>
                  <a:schemeClr val="tx1"/>
                </a:solidFill>
                <a:latin typeface="+mn-lt"/>
                <a:ea typeface="+mn-ea"/>
                <a:cs typeface="+mn-cs"/>
              </a:rPr>
              <a:t> </a:t>
            </a:r>
            <a:r>
              <a:rPr lang="en-ZA" sz="1200" kern="1200" dirty="0" smtClean="0">
                <a:solidFill>
                  <a:schemeClr val="tx1"/>
                </a:solidFill>
                <a:latin typeface="+mn-lt"/>
                <a:ea typeface="+mn-ea"/>
                <a:cs typeface="+mn-cs"/>
              </a:rPr>
              <a:t>better understand the specific areas within their</a:t>
            </a:r>
            <a:r>
              <a:rPr lang="en-ZA" sz="1200" kern="1200" baseline="0" dirty="0" smtClean="0">
                <a:solidFill>
                  <a:schemeClr val="tx1"/>
                </a:solidFill>
                <a:latin typeface="+mn-lt"/>
                <a:ea typeface="+mn-ea"/>
                <a:cs typeface="+mn-cs"/>
              </a:rPr>
              <a:t> </a:t>
            </a:r>
            <a:r>
              <a:rPr lang="en-ZA" sz="1200" kern="1200" dirty="0" smtClean="0">
                <a:solidFill>
                  <a:schemeClr val="tx1"/>
                </a:solidFill>
                <a:latin typeface="+mn-lt"/>
                <a:ea typeface="+mn-ea"/>
                <a:cs typeface="+mn-cs"/>
              </a:rPr>
              <a:t>TB programme that may be strengthened by the application of the ethical guidance that will be discussed during the training</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kern="1200" dirty="0" smtClean="0">
                <a:solidFill>
                  <a:schemeClr val="tx1"/>
                </a:solidFill>
                <a:latin typeface="+mn-lt"/>
                <a:ea typeface="+mn-ea"/>
                <a:cs typeface="+mn-cs"/>
              </a:rPr>
              <a:t>However,</a:t>
            </a:r>
            <a:r>
              <a:rPr lang="en-ZA" sz="1200" kern="1200" baseline="0" dirty="0" smtClean="0">
                <a:solidFill>
                  <a:schemeClr val="tx1"/>
                </a:solidFill>
                <a:latin typeface="+mn-lt"/>
                <a:ea typeface="+mn-ea"/>
                <a:cs typeface="+mn-cs"/>
              </a:rPr>
              <a:t> delegates may choose to share the tool when they return to their work setting, or may choose to complete the tool more fully (possibly with other members of the TB programme) as described in the introduction to the tool itself</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9</a:t>
            </a:fld>
            <a:endParaRPr lang="en-US"/>
          </a:p>
        </p:txBody>
      </p:sp>
    </p:spTree>
    <p:extLst>
      <p:ext uri="{BB962C8B-B14F-4D97-AF65-F5344CB8AC3E}">
        <p14:creationId xmlns:p14="http://schemas.microsoft.com/office/powerpoint/2010/main" val="241013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questions and address these</a:t>
            </a:r>
          </a:p>
          <a:p>
            <a:pPr marL="170164" indent="-170164">
              <a:buFont typeface="Arial" panose="020B0604020202020204" pitchFamily="34" charset="0"/>
              <a:buChar char="•"/>
            </a:pPr>
            <a:r>
              <a:rPr lang="en-US" dirty="0" smtClean="0"/>
              <a:t>That ends our introduction to this course.  Welcome again and let’s move on to </a:t>
            </a:r>
            <a:r>
              <a:rPr lang="en-US" baseline="0" dirty="0" smtClean="0"/>
              <a:t>our first module: ‘</a:t>
            </a:r>
            <a:r>
              <a:rPr lang="en-US" baseline="0" smtClean="0"/>
              <a:t>Background </a:t>
            </a:r>
            <a:r>
              <a:rPr lang="en-US" baseline="0" smtClean="0"/>
              <a:t>on </a:t>
            </a:r>
            <a:r>
              <a:rPr lang="en-US" baseline="0" dirty="0" smtClean="0"/>
              <a:t>TB’ </a:t>
            </a:r>
            <a:endParaRPr lang="en-GB"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10</a:t>
            </a:fld>
            <a:endParaRPr lang="en-US"/>
          </a:p>
        </p:txBody>
      </p:sp>
    </p:spTree>
    <p:extLst>
      <p:ext uri="{BB962C8B-B14F-4D97-AF65-F5344CB8AC3E}">
        <p14:creationId xmlns:p14="http://schemas.microsoft.com/office/powerpoint/2010/main" val="187285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p14="http://schemas.microsoft.com/office/powerpoint/2010/main"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a:p>
        </p:txBody>
      </p:sp>
    </p:spTree>
    <p:extLst>
      <p:ext uri="{BB962C8B-B14F-4D97-AF65-F5344CB8AC3E}">
        <p14:creationId xmlns:p14="http://schemas.microsoft.com/office/powerpoint/2010/main"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a:p>
        </p:txBody>
      </p:sp>
    </p:spTree>
    <p:extLst>
      <p:ext uri="{BB962C8B-B14F-4D97-AF65-F5344CB8AC3E}">
        <p14:creationId xmlns:p14="http://schemas.microsoft.com/office/powerpoint/2010/main" val="2011884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Tree>
    <p:extLst>
      <p:ext uri="{BB962C8B-B14F-4D97-AF65-F5344CB8AC3E}">
        <p14:creationId xmlns:p14="http://schemas.microsoft.com/office/powerpoint/2010/main"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lvl1pPr>
              <a:defRPr sz="2700" b="0"/>
            </a:lvl1pPr>
            <a:lvl2pPr>
              <a:defRPr sz="2500"/>
            </a:lvl2pPr>
            <a:lvl3pPr>
              <a:defRPr sz="2500"/>
            </a:lvl3pPr>
            <a:lvl4pPr>
              <a:defRPr sz="2500"/>
            </a:lvl4pPr>
            <a:lvl5pPr>
              <a:defRPr sz="2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a:p>
        </p:txBody>
      </p:sp>
    </p:spTree>
    <p:extLst>
      <p:ext uri="{BB962C8B-B14F-4D97-AF65-F5344CB8AC3E}">
        <p14:creationId xmlns:p14="http://schemas.microsoft.com/office/powerpoint/2010/main"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a:p>
        </p:txBody>
      </p:sp>
    </p:spTree>
    <p:extLst>
      <p:ext uri="{BB962C8B-B14F-4D97-AF65-F5344CB8AC3E}">
        <p14:creationId xmlns:p14="http://schemas.microsoft.com/office/powerpoint/2010/main"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a:p>
        </p:txBody>
      </p:sp>
    </p:spTree>
    <p:extLst>
      <p:ext uri="{BB962C8B-B14F-4D97-AF65-F5344CB8AC3E}">
        <p14:creationId xmlns:p14="http://schemas.microsoft.com/office/powerpoint/2010/main"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a:p>
        </p:txBody>
      </p:sp>
    </p:spTree>
    <p:extLst>
      <p:ext uri="{BB962C8B-B14F-4D97-AF65-F5344CB8AC3E}">
        <p14:creationId xmlns:p14="http://schemas.microsoft.com/office/powerpoint/2010/main"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a:p>
        </p:txBody>
      </p:sp>
    </p:spTree>
    <p:extLst>
      <p:ext uri="{BB962C8B-B14F-4D97-AF65-F5344CB8AC3E}">
        <p14:creationId xmlns:p14="http://schemas.microsoft.com/office/powerpoint/2010/main"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a:p>
        </p:txBody>
      </p:sp>
    </p:spTree>
    <p:extLst>
      <p:ext uri="{BB962C8B-B14F-4D97-AF65-F5344CB8AC3E}">
        <p14:creationId xmlns:p14="http://schemas.microsoft.com/office/powerpoint/2010/main"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a:p>
        </p:txBody>
      </p:sp>
    </p:spTree>
    <p:extLst>
      <p:ext uri="{BB962C8B-B14F-4D97-AF65-F5344CB8AC3E}">
        <p14:creationId xmlns:p14="http://schemas.microsoft.com/office/powerpoint/2010/main"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24pt </a:t>
            </a:r>
            <a:r>
              <a:rPr lang="en-US" dirty="0" err="1" smtClean="0"/>
              <a:t>arial</a:t>
            </a:r>
            <a:r>
              <a:rPr lang="en-US" dirty="0" smtClean="0"/>
              <a:t> bold)</a:t>
            </a:r>
          </a:p>
          <a:p>
            <a:pPr lvl="1"/>
            <a:r>
              <a:rPr lang="en-US" dirty="0" smtClean="0"/>
              <a:t>Second level (Second level bullet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a:solidFill>
                <a:srgbClr val="000000"/>
              </a:solidFill>
              <a:latin typeface="Times New Roman" charset="0"/>
              <a:ea typeface="MS PGothic" charset="0"/>
              <a:cs typeface="MS PGothic" charset="0"/>
            </a:endParaRPr>
          </a:p>
        </p:txBody>
      </p:sp>
      <p:sp>
        <p:nvSpPr>
          <p:cNvPr id="8" name="Text Box 7"/>
          <p:cNvSpPr txBox="1">
            <a:spLocks noChangeArrowheads="1"/>
          </p:cNvSpPr>
          <p:nvPr userDrawn="1"/>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p14="http://schemas.microsoft.com/office/powerpoint/2010/main"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 id="2147483749" r:id="rId12"/>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baseline="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4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4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6.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2032326" y="3345505"/>
            <a:ext cx="5237609" cy="523220"/>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1: INTRODUCTION</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10</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447591">
            <a:off x="1774539" y="2241816"/>
            <a:ext cx="3831440" cy="343871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982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Background and rationale for the course </a:t>
            </a:r>
            <a:br>
              <a:rPr lang="en-US" dirty="0"/>
            </a:br>
            <a:endParaRPr lang="en-ZA" dirty="0"/>
          </a:p>
        </p:txBody>
      </p:sp>
      <p:sp>
        <p:nvSpPr>
          <p:cNvPr id="8" name="Content Placeholder 7"/>
          <p:cNvSpPr>
            <a:spLocks noGrp="1"/>
          </p:cNvSpPr>
          <p:nvPr>
            <p:ph idx="1"/>
          </p:nvPr>
        </p:nvSpPr>
        <p:spPr>
          <a:xfrm>
            <a:off x="253218" y="1420837"/>
            <a:ext cx="6499274" cy="4525963"/>
          </a:xfrm>
        </p:spPr>
        <p:txBody>
          <a:bodyPr/>
          <a:lstStyle/>
          <a:p>
            <a:pPr marL="214313" indent="-214313">
              <a:spcAft>
                <a:spcPts val="600"/>
              </a:spcAft>
            </a:pPr>
            <a:r>
              <a:rPr lang="en-US" dirty="0"/>
              <a:t>The renewal of global efforts to combat TB raises issues about the just and humane treatment of people with TB</a:t>
            </a:r>
          </a:p>
          <a:p>
            <a:pPr marL="214313" indent="-214313">
              <a:spcAft>
                <a:spcPts val="600"/>
              </a:spcAft>
            </a:pPr>
            <a:r>
              <a:rPr lang="en-US" dirty="0" smtClean="0"/>
              <a:t>Tuberculosis (TB) </a:t>
            </a:r>
            <a:r>
              <a:rPr lang="en-US" dirty="0"/>
              <a:t>control raises social and cultural concerns  as well as ethical considerations about public health and medical ethics</a:t>
            </a:r>
          </a:p>
          <a:p>
            <a:pPr marL="214313" indent="-214313">
              <a:spcAft>
                <a:spcPts val="600"/>
              </a:spcAft>
            </a:pPr>
            <a:r>
              <a:rPr lang="en-US" dirty="0" smtClean="0"/>
              <a:t>Recognising the complexity of some of these issues, WHO released guidance on ethics in 2010</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A0508AA2-47E3-407A-9C4A-2AE625ACCF89}" type="slidenum">
              <a:rPr lang="en-US" smtClean="0"/>
              <a:pPr/>
              <a:t>2</a:t>
            </a:fld>
            <a:endParaRPr lang="en-US"/>
          </a:p>
        </p:txBody>
      </p:sp>
      <p:pic>
        <p:nvPicPr>
          <p:cNvPr id="16386" name="Picture 2" descr="Guidance on ethics of tuberculosis prevention, care and control"/>
          <p:cNvPicPr>
            <a:picLocks noChangeAspect="1" noChangeArrowheads="1"/>
          </p:cNvPicPr>
          <p:nvPr/>
        </p:nvPicPr>
        <p:blipFill>
          <a:blip r:embed="rId4"/>
          <a:srcRect/>
          <a:stretch>
            <a:fillRect/>
          </a:stretch>
        </p:blipFill>
        <p:spPr bwMode="auto">
          <a:xfrm>
            <a:off x="7006883" y="1964836"/>
            <a:ext cx="1905000" cy="2701636"/>
          </a:xfrm>
          <a:prstGeom prst="rect">
            <a:avLst/>
          </a:prstGeom>
          <a:noFill/>
        </p:spPr>
      </p:pic>
    </p:spTree>
    <p:custDataLst>
      <p:tags r:id="rId1"/>
    </p:custDataLst>
    <p:extLst>
      <p:ext uri="{BB962C8B-B14F-4D97-AF65-F5344CB8AC3E}">
        <p14:creationId xmlns:p14="http://schemas.microsoft.com/office/powerpoint/2010/main" val="3762871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Background and rationale for the </a:t>
            </a:r>
            <a:r>
              <a:rPr lang="en-US" dirty="0" smtClean="0"/>
              <a:t>course - 2 </a:t>
            </a:r>
            <a:r>
              <a:rPr lang="en-US" dirty="0"/>
              <a:t/>
            </a:r>
            <a:br>
              <a:rPr lang="en-US" dirty="0"/>
            </a:br>
            <a:endParaRPr lang="en-ZA" dirty="0"/>
          </a:p>
        </p:txBody>
      </p:sp>
      <p:sp>
        <p:nvSpPr>
          <p:cNvPr id="8" name="Content Placeholder 7"/>
          <p:cNvSpPr>
            <a:spLocks noGrp="1"/>
          </p:cNvSpPr>
          <p:nvPr>
            <p:ph idx="1"/>
          </p:nvPr>
        </p:nvSpPr>
        <p:spPr>
          <a:xfrm>
            <a:off x="457199" y="1600200"/>
            <a:ext cx="8447649" cy="4525963"/>
          </a:xfrm>
        </p:spPr>
        <p:txBody>
          <a:bodyPr/>
          <a:lstStyle/>
          <a:p>
            <a:pPr marL="214313" indent="-214313">
              <a:spcAft>
                <a:spcPts val="600"/>
              </a:spcAft>
            </a:pPr>
            <a:r>
              <a:rPr lang="en-ZA" dirty="0" smtClean="0"/>
              <a:t>Tuberculosis control raises several issues including stigmatisation of infected individuals, and the cultural and economic consequences of acquiring TB</a:t>
            </a:r>
            <a:endParaRPr lang="en-US" dirty="0" smtClean="0"/>
          </a:p>
          <a:p>
            <a:pPr marL="214313" indent="-214313">
              <a:spcAft>
                <a:spcPts val="600"/>
              </a:spcAft>
            </a:pPr>
            <a:r>
              <a:rPr lang="en-US" dirty="0" smtClean="0"/>
              <a:t>One </a:t>
            </a:r>
            <a:r>
              <a:rPr lang="en-US" dirty="0"/>
              <a:t>central ethical issue is balancing patients rights and autonomy with the protection of the public’s health </a:t>
            </a:r>
          </a:p>
          <a:p>
            <a:pPr marL="214313" indent="-214313">
              <a:spcAft>
                <a:spcPts val="600"/>
              </a:spcAft>
            </a:pPr>
            <a:r>
              <a:rPr lang="en-US" dirty="0"/>
              <a:t>What are the ethical implications of imposing a TB management strategy on a vulnerable population that may not be able to implement the strategy?</a:t>
            </a:r>
            <a:endParaRPr lang="en-ZA" dirty="0"/>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A0508AA2-47E3-407A-9C4A-2AE625ACCF89}" type="slidenum">
              <a:rPr lang="en-US" smtClean="0"/>
              <a:pPr/>
              <a:t>3</a:t>
            </a:fld>
            <a:endParaRPr lang="en-US"/>
          </a:p>
        </p:txBody>
      </p:sp>
    </p:spTree>
    <p:custDataLst>
      <p:tags r:id="rId1"/>
    </p:custDataLst>
    <p:extLst>
      <p:ext uri="{BB962C8B-B14F-4D97-AF65-F5344CB8AC3E}">
        <p14:creationId xmlns:p14="http://schemas.microsoft.com/office/powerpoint/2010/main" val="3762871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80304"/>
            <a:ext cx="7886700" cy="994172"/>
          </a:xfrm>
        </p:spPr>
        <p:txBody>
          <a:bodyPr/>
          <a:lstStyle/>
          <a:p>
            <a:r>
              <a:rPr lang="en-ZA" dirty="0" smtClean="0"/>
              <a:t>Some potential impacts of ethics on the management of TB</a:t>
            </a:r>
            <a:endParaRPr lang="en-US" dirty="0"/>
          </a:p>
        </p:txBody>
      </p:sp>
      <p:sp>
        <p:nvSpPr>
          <p:cNvPr id="3" name="Content Placeholder 2"/>
          <p:cNvSpPr>
            <a:spLocks noGrp="1"/>
          </p:cNvSpPr>
          <p:nvPr>
            <p:ph idx="1"/>
          </p:nvPr>
        </p:nvSpPr>
        <p:spPr>
          <a:xfrm>
            <a:off x="628650" y="1712890"/>
            <a:ext cx="7886700" cy="3793751"/>
          </a:xfrm>
        </p:spPr>
        <p:txBody>
          <a:bodyPr/>
          <a:lstStyle/>
          <a:p>
            <a:pPr>
              <a:spcAft>
                <a:spcPts val="600"/>
              </a:spcAft>
            </a:pPr>
            <a:r>
              <a:rPr lang="en-ZA" dirty="0" smtClean="0"/>
              <a:t>All patients have free universal access to TB testing, prevention and treatment</a:t>
            </a:r>
          </a:p>
          <a:p>
            <a:pPr>
              <a:spcAft>
                <a:spcPts val="600"/>
              </a:spcAft>
            </a:pPr>
            <a:r>
              <a:rPr lang="en-ZA" dirty="0" smtClean="0"/>
              <a:t>All patients are fully informed and consent to TB testing and treatment</a:t>
            </a:r>
          </a:p>
          <a:p>
            <a:pPr>
              <a:spcAft>
                <a:spcPts val="600"/>
              </a:spcAft>
            </a:pPr>
            <a:r>
              <a:rPr lang="en-ZA" dirty="0" smtClean="0"/>
              <a:t>Patients with TB are not detained or isolated, but are provided with treatment, care and support in and by the community</a:t>
            </a:r>
          </a:p>
          <a:p>
            <a:pPr>
              <a:spcAft>
                <a:spcPts val="600"/>
              </a:spcAft>
            </a:pPr>
            <a:r>
              <a:rPr lang="en-ZA" dirty="0" smtClean="0"/>
              <a:t>Needs of all patients, including those of socially vulnerable groups, are taken into consideration</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A0508AA2-47E3-407A-9C4A-2AE625ACCF89}" type="slidenum">
              <a:rPr lang="en-US" smtClean="0"/>
              <a:pPr/>
              <a:t>4</a:t>
            </a:fld>
            <a:endParaRPr lang="en-US"/>
          </a:p>
        </p:txBody>
      </p:sp>
    </p:spTree>
    <p:custDataLst>
      <p:tags r:id="rId1"/>
    </p:custDataLst>
    <p:extLst>
      <p:ext uri="{BB962C8B-B14F-4D97-AF65-F5344CB8AC3E}">
        <p14:creationId xmlns:p14="http://schemas.microsoft.com/office/powerpoint/2010/main" val="4281288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990600"/>
          </a:xfrm>
        </p:spPr>
        <p:txBody>
          <a:bodyPr/>
          <a:lstStyle/>
          <a:p>
            <a:r>
              <a:rPr lang="en-ZA" dirty="0"/>
              <a:t>Course </a:t>
            </a:r>
            <a:r>
              <a:rPr lang="en-ZA" dirty="0" smtClean="0"/>
              <a:t>goal</a:t>
            </a:r>
            <a:endParaRPr lang="en-ZA" dirty="0"/>
          </a:p>
        </p:txBody>
      </p:sp>
      <p:sp>
        <p:nvSpPr>
          <p:cNvPr id="3" name="Content Placeholder 2"/>
          <p:cNvSpPr>
            <a:spLocks noGrp="1"/>
          </p:cNvSpPr>
          <p:nvPr>
            <p:ph idx="1"/>
          </p:nvPr>
        </p:nvSpPr>
        <p:spPr>
          <a:xfrm>
            <a:off x="457200" y="1957756"/>
            <a:ext cx="8229600" cy="2033954"/>
          </a:xfrm>
        </p:spPr>
        <p:txBody>
          <a:bodyPr/>
          <a:lstStyle/>
          <a:p>
            <a:pPr marL="0" indent="0">
              <a:buNone/>
            </a:pPr>
            <a:r>
              <a:rPr lang="en-GB" dirty="0"/>
              <a:t>To sensitise and educate delegates </a:t>
            </a:r>
            <a:r>
              <a:rPr lang="en-GB" dirty="0" smtClean="0"/>
              <a:t>on the </a:t>
            </a:r>
            <a:r>
              <a:rPr lang="en-GB" dirty="0"/>
              <a:t>application of </a:t>
            </a:r>
            <a:r>
              <a:rPr lang="en-GB" dirty="0" smtClean="0"/>
              <a:t>ethical values in all aspects of TB prevention, care and control</a:t>
            </a:r>
            <a:endParaRPr lang="en-US" dirty="0"/>
          </a:p>
          <a:p>
            <a:pPr marL="0" indent="0">
              <a:buNone/>
            </a:pPr>
            <a:endParaRPr lang="en-ZA"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A0508AA2-47E3-407A-9C4A-2AE625ACCF89}" type="slidenum">
              <a:rPr lang="en-US" smtClean="0"/>
              <a:pPr/>
              <a:t>5</a:t>
            </a:fld>
            <a:endParaRPr lang="en-US"/>
          </a:p>
        </p:txBody>
      </p:sp>
    </p:spTree>
    <p:extLst>
      <p:ext uri="{BB962C8B-B14F-4D97-AF65-F5344CB8AC3E}">
        <p14:creationId xmlns:p14="http://schemas.microsoft.com/office/powerpoint/2010/main" val="2815155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Learning objectives</a:t>
            </a:r>
            <a:endParaRPr lang="en-ZA" dirty="0"/>
          </a:p>
        </p:txBody>
      </p:sp>
      <p:sp>
        <p:nvSpPr>
          <p:cNvPr id="3" name="Content Placeholder 2"/>
          <p:cNvSpPr>
            <a:spLocks noGrp="1"/>
          </p:cNvSpPr>
          <p:nvPr>
            <p:ph idx="1"/>
          </p:nvPr>
        </p:nvSpPr>
        <p:spPr>
          <a:xfrm>
            <a:off x="281353" y="1600200"/>
            <a:ext cx="8623495" cy="4525963"/>
          </a:xfrm>
        </p:spPr>
        <p:txBody>
          <a:bodyPr/>
          <a:lstStyle/>
          <a:p>
            <a:pPr lvl="0">
              <a:spcAft>
                <a:spcPts val="600"/>
              </a:spcAft>
            </a:pPr>
            <a:r>
              <a:rPr lang="en-US" dirty="0"/>
              <a:t>Discuss the relationship between ethical values and tuberculosis (TB) care</a:t>
            </a:r>
            <a:endParaRPr lang="en-ZA" dirty="0"/>
          </a:p>
          <a:p>
            <a:pPr lvl="0">
              <a:spcAft>
                <a:spcPts val="600"/>
              </a:spcAft>
            </a:pPr>
            <a:r>
              <a:rPr lang="en-US" dirty="0"/>
              <a:t>Describe one main area of emphasis from the World Health </a:t>
            </a:r>
            <a:r>
              <a:rPr lang="en-US" dirty="0" smtClean="0"/>
              <a:t>Organization (WHO) Guidance </a:t>
            </a:r>
            <a:r>
              <a:rPr lang="en-US" dirty="0"/>
              <a:t>on ethics of tuberculosis, prevention control and treatment </a:t>
            </a:r>
            <a:endParaRPr lang="en-ZA" dirty="0"/>
          </a:p>
          <a:p>
            <a:pPr lvl="0">
              <a:spcAft>
                <a:spcPts val="600"/>
              </a:spcAft>
            </a:pPr>
            <a:r>
              <a:rPr lang="en-US" dirty="0"/>
              <a:t>Demonstrate an understanding of context-specific challenges in ethical management of TB</a:t>
            </a:r>
            <a:endParaRPr lang="en-ZA" dirty="0"/>
          </a:p>
          <a:p>
            <a:pPr>
              <a:spcAft>
                <a:spcPts val="600"/>
              </a:spcAft>
            </a:pPr>
            <a:r>
              <a:rPr lang="en-US" dirty="0"/>
              <a:t>Identify potential approaches for addressing challenges to ethical management of patients </a:t>
            </a:r>
            <a:r>
              <a:rPr lang="en-US" dirty="0" smtClean="0"/>
              <a:t>with TB</a:t>
            </a:r>
            <a:endParaRPr lang="en-ZA"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A0508AA2-47E3-407A-9C4A-2AE625ACCF89}" type="slidenum">
              <a:rPr lang="en-US" smtClean="0"/>
              <a:pPr/>
              <a:t>6</a:t>
            </a:fld>
            <a:endParaRPr lang="en-US"/>
          </a:p>
        </p:txBody>
      </p:sp>
    </p:spTree>
    <p:extLst>
      <p:ext uri="{BB962C8B-B14F-4D97-AF65-F5344CB8AC3E}">
        <p14:creationId xmlns:p14="http://schemas.microsoft.com/office/powerpoint/2010/main" val="258406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1066"/>
            <a:ext cx="7772400" cy="609600"/>
          </a:xfrm>
        </p:spPr>
        <p:txBody>
          <a:bodyPr/>
          <a:lstStyle/>
          <a:p>
            <a:r>
              <a:rPr lang="en-US" dirty="0" smtClean="0"/>
              <a:t>Introduce yourself….</a:t>
            </a:r>
            <a:endParaRPr lang="en-US" dirty="0"/>
          </a:p>
        </p:txBody>
      </p:sp>
      <p:sp>
        <p:nvSpPr>
          <p:cNvPr id="3" name="Content Placeholder 2"/>
          <p:cNvSpPr>
            <a:spLocks noGrp="1"/>
          </p:cNvSpPr>
          <p:nvPr>
            <p:ph idx="1"/>
          </p:nvPr>
        </p:nvSpPr>
        <p:spPr>
          <a:xfrm>
            <a:off x="628650" y="2163163"/>
            <a:ext cx="7886700" cy="3263504"/>
          </a:xfrm>
        </p:spPr>
        <p:txBody>
          <a:bodyPr>
            <a:normAutofit fontScale="92500" lnSpcReduction="10000"/>
          </a:bodyPr>
          <a:lstStyle/>
          <a:p>
            <a:pPr lvl="0">
              <a:spcAft>
                <a:spcPts val="600"/>
              </a:spcAft>
            </a:pPr>
            <a:r>
              <a:rPr lang="en-GB" dirty="0" smtClean="0"/>
              <a:t>Introduce </a:t>
            </a:r>
            <a:r>
              <a:rPr lang="en-GB" dirty="0"/>
              <a:t>yourself by providing the following </a:t>
            </a:r>
            <a:r>
              <a:rPr lang="en-GB" dirty="0" smtClean="0"/>
              <a:t>information</a:t>
            </a:r>
            <a:endParaRPr lang="en-US" dirty="0"/>
          </a:p>
          <a:p>
            <a:pPr lvl="1"/>
            <a:r>
              <a:rPr lang="en-GB" dirty="0"/>
              <a:t>Your first and last name</a:t>
            </a:r>
            <a:endParaRPr lang="en-US" dirty="0"/>
          </a:p>
          <a:p>
            <a:pPr lvl="1"/>
            <a:r>
              <a:rPr lang="en-GB" dirty="0"/>
              <a:t>The District, sub-District or Facility where you work</a:t>
            </a:r>
            <a:endParaRPr lang="en-US" dirty="0"/>
          </a:p>
          <a:p>
            <a:pPr lvl="1"/>
            <a:r>
              <a:rPr lang="en-GB" dirty="0"/>
              <a:t>Your role in supporting the TB programme </a:t>
            </a:r>
            <a:endParaRPr lang="en-US" dirty="0"/>
          </a:p>
          <a:p>
            <a:pPr lvl="1"/>
            <a:r>
              <a:rPr lang="en-GB" dirty="0"/>
              <a:t>How you understand ethics as a professional working in the </a:t>
            </a:r>
            <a:r>
              <a:rPr lang="en-GB" dirty="0" smtClean="0"/>
              <a:t>health care sector</a:t>
            </a:r>
          </a:p>
          <a:p>
            <a:pPr lvl="1"/>
            <a:r>
              <a:rPr lang="en-GB" dirty="0" smtClean="0"/>
              <a:t>What you would like to learn from this training course</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7</a:t>
            </a:fld>
            <a:endParaRPr lang="en-US" dirty="0"/>
          </a:p>
        </p:txBody>
      </p:sp>
      <p:sp>
        <p:nvSpPr>
          <p:cNvPr id="6" name="TextBox 5"/>
          <p:cNvSpPr txBox="1"/>
          <p:nvPr/>
        </p:nvSpPr>
        <p:spPr>
          <a:xfrm>
            <a:off x="276045" y="1139344"/>
            <a:ext cx="1828535" cy="461665"/>
          </a:xfrm>
          <a:prstGeom prst="rect">
            <a:avLst/>
          </a:prstGeom>
          <a:ln w="28575">
            <a:solidFill>
              <a:srgbClr val="00B0F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a:solidFill>
                  <a:srgbClr val="00B0F0"/>
                </a:solidFill>
                <a:latin typeface="Ben's Handwriting" panose="02000603000000000000" pitchFamily="2" charset="0"/>
              </a:rPr>
              <a:t>PLENARY</a:t>
            </a:r>
            <a:endParaRPr lang="en-GB" sz="2400" b="1" dirty="0">
              <a:solidFill>
                <a:srgbClr val="00B0F0"/>
              </a:solidFill>
              <a:latin typeface="Ben's Handwriting" panose="02000603000000000000" pitchFamily="2" charset="0"/>
            </a:endParaRPr>
          </a:p>
        </p:txBody>
      </p:sp>
    </p:spTree>
    <p:custDataLst>
      <p:tags r:id="rId1"/>
    </p:custDataLst>
    <p:extLst>
      <p:ext uri="{BB962C8B-B14F-4D97-AF65-F5344CB8AC3E}">
        <p14:creationId xmlns:p14="http://schemas.microsoft.com/office/powerpoint/2010/main" val="3108579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829" y="0"/>
            <a:ext cx="7886700" cy="994172"/>
          </a:xfrm>
        </p:spPr>
        <p:txBody>
          <a:bodyPr/>
          <a:lstStyle/>
          <a:p>
            <a:r>
              <a:rPr lang="en-ZA" dirty="0" smtClean="0"/>
              <a:t>Group agreements</a:t>
            </a:r>
            <a:endParaRPr lang="en-US" dirty="0"/>
          </a:p>
        </p:txBody>
      </p:sp>
      <p:sp>
        <p:nvSpPr>
          <p:cNvPr id="3" name="Content Placeholder 2"/>
          <p:cNvSpPr>
            <a:spLocks noGrp="1"/>
          </p:cNvSpPr>
          <p:nvPr>
            <p:ph idx="1"/>
          </p:nvPr>
        </p:nvSpPr>
        <p:spPr>
          <a:xfrm>
            <a:off x="193962" y="1526177"/>
            <a:ext cx="8950037" cy="4251325"/>
          </a:xfrm>
        </p:spPr>
        <p:txBody>
          <a:bodyPr>
            <a:noAutofit/>
          </a:bodyPr>
          <a:lstStyle/>
          <a:p>
            <a:pPr lvl="0">
              <a:spcAft>
                <a:spcPts val="600"/>
              </a:spcAft>
            </a:pPr>
            <a:r>
              <a:rPr lang="en-GB" sz="2000" dirty="0"/>
              <a:t>Make a commitment to the course, including participating fully in </a:t>
            </a:r>
            <a:r>
              <a:rPr lang="en-GB" sz="2000" dirty="0" smtClean="0"/>
              <a:t>activities</a:t>
            </a:r>
            <a:endParaRPr lang="en-US" sz="2000" dirty="0"/>
          </a:p>
          <a:p>
            <a:pPr lvl="0">
              <a:spcAft>
                <a:spcPts val="600"/>
              </a:spcAft>
            </a:pPr>
            <a:r>
              <a:rPr lang="en-GB" sz="2000" dirty="0"/>
              <a:t>Respect different experience and skill levels in each other</a:t>
            </a:r>
            <a:endParaRPr lang="en-US" sz="2000" dirty="0"/>
          </a:p>
          <a:p>
            <a:pPr lvl="0">
              <a:spcAft>
                <a:spcPts val="600"/>
              </a:spcAft>
            </a:pPr>
            <a:r>
              <a:rPr lang="en-GB" sz="2000" dirty="0"/>
              <a:t>Encourage fellow delegates who are less experienced</a:t>
            </a:r>
            <a:endParaRPr lang="en-US" sz="2000" dirty="0"/>
          </a:p>
          <a:p>
            <a:pPr lvl="0">
              <a:spcAft>
                <a:spcPts val="600"/>
              </a:spcAft>
            </a:pPr>
            <a:r>
              <a:rPr lang="en-GB" sz="2000" dirty="0"/>
              <a:t>Keep information </a:t>
            </a:r>
            <a:r>
              <a:rPr lang="en-GB" sz="2000" dirty="0" smtClean="0"/>
              <a:t>confidential</a:t>
            </a:r>
          </a:p>
          <a:p>
            <a:pPr lvl="0">
              <a:spcAft>
                <a:spcPts val="600"/>
              </a:spcAft>
            </a:pPr>
            <a:r>
              <a:rPr lang="en-GB" sz="2000" dirty="0" smtClean="0"/>
              <a:t>Do not be judgemental</a:t>
            </a:r>
          </a:p>
          <a:p>
            <a:pPr lvl="0">
              <a:spcAft>
                <a:spcPts val="600"/>
              </a:spcAft>
            </a:pPr>
            <a:r>
              <a:rPr lang="en-GB" sz="2000" dirty="0" smtClean="0"/>
              <a:t>Support delegates to share opinions in an open manner</a:t>
            </a:r>
          </a:p>
          <a:p>
            <a:pPr lvl="0">
              <a:spcAft>
                <a:spcPts val="600"/>
              </a:spcAft>
            </a:pPr>
            <a:r>
              <a:rPr lang="en-GB" sz="2000" dirty="0" smtClean="0"/>
              <a:t>Be </a:t>
            </a:r>
            <a:r>
              <a:rPr lang="en-GB" sz="2000" dirty="0"/>
              <a:t>back on time after breaks and lunch</a:t>
            </a:r>
            <a:endParaRPr lang="en-US" sz="2000" dirty="0"/>
          </a:p>
          <a:p>
            <a:pPr lvl="0">
              <a:spcAft>
                <a:spcPts val="600"/>
              </a:spcAft>
            </a:pPr>
            <a:r>
              <a:rPr lang="en-GB" sz="2000" dirty="0"/>
              <a:t>Do not interrupt others while they are speaking  </a:t>
            </a:r>
            <a:endParaRPr lang="en-US" sz="2000" dirty="0"/>
          </a:p>
          <a:p>
            <a:pPr lvl="0">
              <a:spcAft>
                <a:spcPts val="600"/>
              </a:spcAft>
            </a:pPr>
            <a:r>
              <a:rPr lang="en-GB" sz="2000" dirty="0"/>
              <a:t>Turn off or place cell phones on silent mode during the </a:t>
            </a:r>
            <a:r>
              <a:rPr lang="en-GB" sz="2000" dirty="0" smtClean="0"/>
              <a:t>sessions</a:t>
            </a:r>
          </a:p>
          <a:p>
            <a:pPr lvl="0">
              <a:spcAft>
                <a:spcPts val="600"/>
              </a:spcAft>
            </a:pPr>
            <a:r>
              <a:rPr lang="en-GB" sz="2000" dirty="0" smtClean="0"/>
              <a:t>Do </a:t>
            </a:r>
            <a:r>
              <a:rPr lang="en-GB" sz="2000" dirty="0"/>
              <a:t>not turn your computer on during the </a:t>
            </a:r>
            <a:r>
              <a:rPr lang="en-GB" sz="2000" dirty="0" smtClean="0"/>
              <a:t>sessions</a:t>
            </a:r>
          </a:p>
          <a:p>
            <a:pPr lvl="0">
              <a:spcAft>
                <a:spcPts val="600"/>
              </a:spcAft>
            </a:pPr>
            <a:r>
              <a:rPr lang="en-GB" sz="2000" dirty="0" smtClean="0"/>
              <a:t>Others?</a:t>
            </a:r>
            <a:endParaRPr lang="en-US" sz="2000" dirty="0"/>
          </a:p>
        </p:txBody>
      </p:sp>
      <p:sp>
        <p:nvSpPr>
          <p:cNvPr id="4" name="TextBox 3"/>
          <p:cNvSpPr txBox="1"/>
          <p:nvPr/>
        </p:nvSpPr>
        <p:spPr>
          <a:xfrm>
            <a:off x="193962" y="1064512"/>
            <a:ext cx="1648691" cy="461665"/>
          </a:xfrm>
          <a:prstGeom prst="rect">
            <a:avLst/>
          </a:prstGeom>
          <a:ln w="28575">
            <a:solidFill>
              <a:srgbClr val="00B0F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a:solidFill>
                  <a:srgbClr val="00B0F0"/>
                </a:solidFill>
                <a:latin typeface="Ben's Handwriting" panose="02000603000000000000" pitchFamily="2" charset="0"/>
              </a:rPr>
              <a:t>PLENARY</a:t>
            </a:r>
            <a:endParaRPr lang="en-GB" sz="2400" b="1" dirty="0">
              <a:solidFill>
                <a:srgbClr val="00B0F0"/>
              </a:solidFill>
              <a:latin typeface="Ben's Handwriting" panose="02000603000000000000" pitchFamily="2" charset="0"/>
            </a:endParaRP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A0508AA2-47E3-407A-9C4A-2AE625ACCF89}" type="slidenum">
              <a:rPr lang="en-US" smtClean="0"/>
              <a:pPr/>
              <a:t>8</a:t>
            </a:fld>
            <a:endParaRPr lang="en-US"/>
          </a:p>
        </p:txBody>
      </p:sp>
    </p:spTree>
    <p:custDataLst>
      <p:tags r:id="rId1"/>
    </p:custDataLst>
    <p:extLst>
      <p:ext uri="{BB962C8B-B14F-4D97-AF65-F5344CB8AC3E}">
        <p14:creationId xmlns:p14="http://schemas.microsoft.com/office/powerpoint/2010/main" val="2383949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294"/>
            <a:ext cx="8229600" cy="632604"/>
          </a:xfrm>
        </p:spPr>
        <p:txBody>
          <a:bodyPr/>
          <a:lstStyle/>
          <a:p>
            <a:r>
              <a:rPr lang="en-US" dirty="0" smtClean="0"/>
              <a:t>Ethics assessment tool</a:t>
            </a:r>
            <a:endParaRPr lang="en-US" dirty="0"/>
          </a:p>
        </p:txBody>
      </p:sp>
      <p:sp>
        <p:nvSpPr>
          <p:cNvPr id="3" name="Content Placeholder 2"/>
          <p:cNvSpPr>
            <a:spLocks noGrp="1"/>
          </p:cNvSpPr>
          <p:nvPr>
            <p:ph idx="1"/>
          </p:nvPr>
        </p:nvSpPr>
        <p:spPr>
          <a:xfrm>
            <a:off x="457200" y="1552739"/>
            <a:ext cx="8229600" cy="4573424"/>
          </a:xfrm>
        </p:spPr>
        <p:txBody>
          <a:bodyPr/>
          <a:lstStyle/>
          <a:p>
            <a:pPr>
              <a:spcAft>
                <a:spcPts val="600"/>
              </a:spcAft>
            </a:pPr>
            <a:r>
              <a:rPr lang="en-US" b="0" dirty="0" smtClean="0"/>
              <a:t>Complete </a:t>
            </a:r>
            <a:r>
              <a:rPr lang="en-US" b="0" i="1" dirty="0" smtClean="0"/>
              <a:t>Ethics of Tuberculosis Prevention, Care and Control: An Assessment Tool for National TB </a:t>
            </a:r>
            <a:r>
              <a:rPr lang="en-US" b="0" i="1" dirty="0" err="1" smtClean="0"/>
              <a:t>Programmes</a:t>
            </a:r>
            <a:r>
              <a:rPr lang="en-US" dirty="0" smtClean="0"/>
              <a:t> (40 minutes)</a:t>
            </a:r>
            <a:endParaRPr lang="en-US" b="0" dirty="0" smtClean="0"/>
          </a:p>
          <a:p>
            <a:pPr lvl="1">
              <a:spcAft>
                <a:spcPts val="600"/>
              </a:spcAft>
            </a:pPr>
            <a:r>
              <a:rPr lang="en-ZA" b="0" dirty="0" smtClean="0"/>
              <a:t>The tool will help better understand the specific areas within your TB programme that may be strengthened by the application of the ethical guidance</a:t>
            </a:r>
          </a:p>
          <a:p>
            <a:pPr lvl="1"/>
            <a:r>
              <a:rPr lang="en-ZA" b="0" dirty="0" smtClean="0"/>
              <a:t>You may not be able the answer all the questions; complete the tool to the best of your ability, for the purposes of this course</a:t>
            </a:r>
          </a:p>
          <a:p>
            <a:r>
              <a:rPr lang="en-ZA" b="0" dirty="0" smtClean="0"/>
              <a:t>Participate in 15 minute group discussion after completion of the tool</a:t>
            </a:r>
            <a:endParaRPr lang="en-US" b="0" dirty="0"/>
          </a:p>
        </p:txBody>
      </p:sp>
      <p:sp>
        <p:nvSpPr>
          <p:cNvPr id="4" name="TextBox 3"/>
          <p:cNvSpPr txBox="1"/>
          <p:nvPr/>
        </p:nvSpPr>
        <p:spPr>
          <a:xfrm>
            <a:off x="229132" y="1091074"/>
            <a:ext cx="2039284" cy="461665"/>
          </a:xfrm>
          <a:prstGeom prst="rect">
            <a:avLst/>
          </a:prstGeom>
          <a:ln w="28575">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smtClean="0">
                <a:solidFill>
                  <a:srgbClr val="7030A0"/>
                </a:solidFill>
                <a:latin typeface="Ben's Handwriting" panose="02000603000000000000" pitchFamily="2" charset="0"/>
              </a:rPr>
              <a:t>INDIVIDUAL</a:t>
            </a:r>
            <a:endParaRPr lang="en-GB" sz="2400" b="1" dirty="0">
              <a:solidFill>
                <a:srgbClr val="7030A0"/>
              </a:solidFill>
              <a:latin typeface="Ben's Handwriting" panose="02000603000000000000" pitchFamily="2"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8923</TotalTime>
  <Words>1378</Words>
  <Application>Microsoft Office PowerPoint</Application>
  <PresentationFormat>On-screen Show (4:3)</PresentationFormat>
  <Paragraphs>106</Paragraphs>
  <Slides>10</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ＭＳ Ｐゴシック</vt:lpstr>
      <vt:lpstr>ＭＳ Ｐゴシック</vt:lpstr>
      <vt:lpstr>Arial</vt:lpstr>
      <vt:lpstr>Ben's Handwriting</vt:lpstr>
      <vt:lpstr>Calibri</vt:lpstr>
      <vt:lpstr>Gill Sans MT</vt:lpstr>
      <vt:lpstr>Lucida Grande</vt:lpstr>
      <vt:lpstr>Tahoma</vt:lpstr>
      <vt:lpstr>Times New Roman</vt:lpstr>
      <vt:lpstr>1_TB CARE II</vt:lpstr>
      <vt:lpstr>PowerPoint Presentation</vt:lpstr>
      <vt:lpstr>Background and rationale for the course  </vt:lpstr>
      <vt:lpstr>Background and rationale for the course - 2  </vt:lpstr>
      <vt:lpstr>Some potential impacts of ethics on the management of TB</vt:lpstr>
      <vt:lpstr>Course goal</vt:lpstr>
      <vt:lpstr>Learning objectives</vt:lpstr>
      <vt:lpstr>Introduce yourself….</vt:lpstr>
      <vt:lpstr>Group agreements</vt:lpstr>
      <vt:lpstr>Ethics assessment tool</vt:lpstr>
      <vt:lpstr>PowerPoint Presentation</vt:lpstr>
    </vt:vector>
  </TitlesOfParts>
  <Company>Partners In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Ahamed, Nisha</cp:lastModifiedBy>
  <cp:revision>380</cp:revision>
  <dcterms:created xsi:type="dcterms:W3CDTF">2012-11-13T21:47:44Z</dcterms:created>
  <dcterms:modified xsi:type="dcterms:W3CDTF">2015-08-05T18:58:58Z</dcterms:modified>
</cp:coreProperties>
</file>